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 Bold" panose="020B0604020202020204" charset="0"/>
      <p:regular r:id="rId30"/>
    </p:embeddedFont>
    <p:embeddedFont>
      <p:font typeface="Inter" panose="020B0604020202020204" charset="0"/>
      <p:regular r:id="rId31"/>
    </p:embeddedFont>
    <p:embeddedFont>
      <p:font typeface="Inter Bold" panose="020B0604020202020204" charset="0"/>
      <p:regular r:id="rId32"/>
    </p:embeddedFont>
    <p:embeddedFont>
      <p:font typeface="Inter Medium" panose="020B0604020202020204" charset="0"/>
      <p:regular r:id="rId33"/>
    </p:embeddedFont>
    <p:embeddedFont>
      <p:font typeface="Open Sans Bold" panose="020B0604020202020204" charset="0"/>
      <p:regular r:id="rId34"/>
    </p:embeddedFont>
    <p:embeddedFont>
      <p:font typeface="Poppi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093" y="8833329"/>
            <a:ext cx="1900642" cy="19006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A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85708" y="78379"/>
            <a:ext cx="1900642" cy="19006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A4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43868" y="9783650"/>
            <a:ext cx="1900642" cy="19006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80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960431" y="1790129"/>
            <a:ext cx="7022267" cy="6706742"/>
          </a:xfrm>
          <a:custGeom>
            <a:avLst/>
            <a:gdLst/>
            <a:ahLst/>
            <a:cxnLst/>
            <a:rect l="l" t="t" r="r" b="b"/>
            <a:pathLst>
              <a:path w="7022267" h="6706742">
                <a:moveTo>
                  <a:pt x="0" y="0"/>
                </a:moveTo>
                <a:lnTo>
                  <a:pt x="7022267" y="0"/>
                </a:lnTo>
                <a:lnTo>
                  <a:pt x="7022267" y="6706742"/>
                </a:lnTo>
                <a:lnTo>
                  <a:pt x="0" y="670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374752" y="909673"/>
            <a:ext cx="8467654" cy="84676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152575" y="3353072"/>
            <a:ext cx="729904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Members: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5468" y="5133851"/>
            <a:ext cx="7043960" cy="2345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015" lvl="1" indent="-359007" algn="l">
              <a:lnSpc>
                <a:spcPts val="4655"/>
              </a:lnSpc>
              <a:buFont typeface="Arial"/>
              <a:buChar char="•"/>
            </a:pPr>
            <a:r>
              <a:rPr lang="en-US" sz="332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Dipak Parshram Edake</a:t>
            </a:r>
          </a:p>
          <a:p>
            <a:pPr marL="718015" lvl="1" indent="-359007" algn="l">
              <a:lnSpc>
                <a:spcPts val="4655"/>
              </a:lnSpc>
              <a:buFont typeface="Arial"/>
              <a:buChar char="•"/>
            </a:pPr>
            <a:r>
              <a:rPr lang="en-US" sz="332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Sudarshan Prakash Herwade</a:t>
            </a:r>
          </a:p>
          <a:p>
            <a:pPr marL="718015" lvl="1" indent="-359007" algn="l">
              <a:lnSpc>
                <a:spcPts val="4655"/>
              </a:lnSpc>
              <a:buFont typeface="Arial"/>
              <a:buChar char="•"/>
            </a:pPr>
            <a:r>
              <a:rPr lang="en-US" sz="332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Atharva Vikas Kamble</a:t>
            </a:r>
          </a:p>
          <a:p>
            <a:pPr marL="718015" lvl="1" indent="-359007" algn="l">
              <a:lnSpc>
                <a:spcPts val="4655"/>
              </a:lnSpc>
              <a:buFont typeface="Arial"/>
              <a:buChar char="•"/>
            </a:pPr>
            <a:r>
              <a:rPr lang="en-US" sz="332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Prem Ganesh Kamble</a:t>
            </a:r>
          </a:p>
        </p:txBody>
      </p:sp>
      <p:sp>
        <p:nvSpPr>
          <p:cNvPr id="21" name="Freeform 21"/>
          <p:cNvSpPr/>
          <p:nvPr/>
        </p:nvSpPr>
        <p:spPr>
          <a:xfrm>
            <a:off x="477228" y="210245"/>
            <a:ext cx="1350695" cy="1636911"/>
          </a:xfrm>
          <a:custGeom>
            <a:avLst/>
            <a:gdLst/>
            <a:ahLst/>
            <a:cxnLst/>
            <a:rect l="l" t="t" r="r" b="b"/>
            <a:pathLst>
              <a:path w="1350695" h="1636911">
                <a:moveTo>
                  <a:pt x="0" y="0"/>
                </a:moveTo>
                <a:lnTo>
                  <a:pt x="1350695" y="0"/>
                </a:lnTo>
                <a:lnTo>
                  <a:pt x="1350695" y="1636910"/>
                </a:lnTo>
                <a:lnTo>
                  <a:pt x="0" y="1636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964" t="-24389" r="-40051" b="-2662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097445" y="1847155"/>
            <a:ext cx="7022267" cy="6706742"/>
          </a:xfrm>
          <a:custGeom>
            <a:avLst/>
            <a:gdLst/>
            <a:ahLst/>
            <a:cxnLst/>
            <a:rect l="l" t="t" r="r" b="b"/>
            <a:pathLst>
              <a:path w="7022267" h="6706742">
                <a:moveTo>
                  <a:pt x="0" y="0"/>
                </a:moveTo>
                <a:lnTo>
                  <a:pt x="7022267" y="0"/>
                </a:lnTo>
                <a:lnTo>
                  <a:pt x="7022267" y="6706742"/>
                </a:lnTo>
                <a:lnTo>
                  <a:pt x="0" y="670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6755" y="4065378"/>
            <a:ext cx="4006996" cy="4359851"/>
            <a:chOff x="0" y="0"/>
            <a:chExt cx="3706313" cy="403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06313" cy="4032690"/>
            </a:xfrm>
            <a:custGeom>
              <a:avLst/>
              <a:gdLst/>
              <a:ahLst/>
              <a:cxnLst/>
              <a:rect l="l" t="t" r="r" b="b"/>
              <a:pathLst>
                <a:path w="3706313" h="4032690">
                  <a:moveTo>
                    <a:pt x="3581853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81853" y="0"/>
                  </a:lnTo>
                  <a:cubicBezTo>
                    <a:pt x="3650433" y="0"/>
                    <a:pt x="3706313" y="55880"/>
                    <a:pt x="3706313" y="124460"/>
                  </a:cubicBezTo>
                  <a:lnTo>
                    <a:pt x="3706313" y="3908229"/>
                  </a:lnTo>
                  <a:cubicBezTo>
                    <a:pt x="3706313" y="3976809"/>
                    <a:pt x="3650433" y="4032690"/>
                    <a:pt x="3581853" y="4032690"/>
                  </a:cubicBezTo>
                  <a:close/>
                </a:path>
              </a:pathLst>
            </a:custGeom>
            <a:solidFill>
              <a:srgbClr val="6BC9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40502" y="4065378"/>
            <a:ext cx="4006996" cy="4359851"/>
            <a:chOff x="0" y="0"/>
            <a:chExt cx="3706313" cy="40326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06313" cy="4032690"/>
            </a:xfrm>
            <a:custGeom>
              <a:avLst/>
              <a:gdLst/>
              <a:ahLst/>
              <a:cxnLst/>
              <a:rect l="l" t="t" r="r" b="b"/>
              <a:pathLst>
                <a:path w="3706313" h="4032690">
                  <a:moveTo>
                    <a:pt x="3581853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81853" y="0"/>
                  </a:lnTo>
                  <a:cubicBezTo>
                    <a:pt x="3650433" y="0"/>
                    <a:pt x="3706313" y="55880"/>
                    <a:pt x="3706313" y="124460"/>
                  </a:cubicBezTo>
                  <a:lnTo>
                    <a:pt x="3706313" y="3908229"/>
                  </a:lnTo>
                  <a:cubicBezTo>
                    <a:pt x="3706313" y="3976809"/>
                    <a:pt x="3650433" y="4032690"/>
                    <a:pt x="3581853" y="4032690"/>
                  </a:cubicBezTo>
                  <a:close/>
                </a:path>
              </a:pathLst>
            </a:custGeom>
            <a:solidFill>
              <a:srgbClr val="6BC9E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810185" y="4065378"/>
            <a:ext cx="4006996" cy="4359851"/>
            <a:chOff x="0" y="0"/>
            <a:chExt cx="3706313" cy="40326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06313" cy="4032690"/>
            </a:xfrm>
            <a:custGeom>
              <a:avLst/>
              <a:gdLst/>
              <a:ahLst/>
              <a:cxnLst/>
              <a:rect l="l" t="t" r="r" b="b"/>
              <a:pathLst>
                <a:path w="3706313" h="4032690">
                  <a:moveTo>
                    <a:pt x="3581853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81853" y="0"/>
                  </a:lnTo>
                  <a:cubicBezTo>
                    <a:pt x="3650433" y="0"/>
                    <a:pt x="3706313" y="55880"/>
                    <a:pt x="3706313" y="124460"/>
                  </a:cubicBezTo>
                  <a:lnTo>
                    <a:pt x="3706313" y="3908229"/>
                  </a:lnTo>
                  <a:cubicBezTo>
                    <a:pt x="3706313" y="3976809"/>
                    <a:pt x="3650433" y="4032690"/>
                    <a:pt x="3581853" y="4032690"/>
                  </a:cubicBezTo>
                  <a:close/>
                </a:path>
              </a:pathLst>
            </a:custGeom>
            <a:solidFill>
              <a:srgbClr val="6BC9E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096887" y="1455814"/>
            <a:ext cx="1409422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Resources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085435" y="-1085435"/>
            <a:ext cx="2170870" cy="21708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55126" y="9349772"/>
            <a:ext cx="2418626" cy="24186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C9E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86586" y="-1085435"/>
            <a:ext cx="2427097" cy="24270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077341" y="6079394"/>
            <a:ext cx="3022813" cy="762561"/>
          </a:xfrm>
          <a:custGeom>
            <a:avLst/>
            <a:gdLst/>
            <a:ahLst/>
            <a:cxnLst/>
            <a:rect l="l" t="t" r="r" b="b"/>
            <a:pathLst>
              <a:path w="3022813" h="762561">
                <a:moveTo>
                  <a:pt x="0" y="0"/>
                </a:moveTo>
                <a:lnTo>
                  <a:pt x="3022813" y="0"/>
                </a:lnTo>
                <a:lnTo>
                  <a:pt x="3022813" y="762561"/>
                </a:lnTo>
                <a:lnTo>
                  <a:pt x="0" y="762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356851" y="5724367"/>
            <a:ext cx="1787149" cy="2235175"/>
          </a:xfrm>
          <a:custGeom>
            <a:avLst/>
            <a:gdLst/>
            <a:ahLst/>
            <a:cxnLst/>
            <a:rect l="l" t="t" r="r" b="b"/>
            <a:pathLst>
              <a:path w="1787149" h="2235175">
                <a:moveTo>
                  <a:pt x="0" y="0"/>
                </a:moveTo>
                <a:lnTo>
                  <a:pt x="1787149" y="0"/>
                </a:lnTo>
                <a:lnTo>
                  <a:pt x="1787149" y="2235176"/>
                </a:lnTo>
                <a:lnTo>
                  <a:pt x="0" y="223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1189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144000" y="5714257"/>
            <a:ext cx="1689001" cy="2235175"/>
          </a:xfrm>
          <a:custGeom>
            <a:avLst/>
            <a:gdLst/>
            <a:ahLst/>
            <a:cxnLst/>
            <a:rect l="l" t="t" r="r" b="b"/>
            <a:pathLst>
              <a:path w="1689001" h="2235175">
                <a:moveTo>
                  <a:pt x="0" y="0"/>
                </a:moveTo>
                <a:lnTo>
                  <a:pt x="1689001" y="0"/>
                </a:lnTo>
                <a:lnTo>
                  <a:pt x="1689001" y="2235175"/>
                </a:lnTo>
                <a:lnTo>
                  <a:pt x="0" y="2235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1880" r="-8554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572428" y="4349642"/>
            <a:ext cx="3143144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HTML-CSS for front-end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85723" y="3818014"/>
            <a:ext cx="3143144" cy="319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endParaRPr/>
          </a:p>
          <a:p>
            <a:pPr algn="ctr">
              <a:lnSpc>
                <a:spcPts val="3639"/>
              </a:lnSpc>
            </a:pPr>
            <a:endParaRPr/>
          </a:p>
          <a:p>
            <a:pPr algn="ctr">
              <a:lnSpc>
                <a:spcPts val="3639"/>
              </a:lnSpc>
            </a:pPr>
            <a:endParaRPr/>
          </a:p>
          <a:p>
            <a:pPr algn="ctr">
              <a:lnSpc>
                <a:spcPts val="3639"/>
              </a:lnSpc>
            </a:pPr>
            <a:endParaRPr/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Express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EJS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Mongoose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77341" y="4349642"/>
            <a:ext cx="3143144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MongoDB</a:t>
            </a: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42873" y="4578242"/>
            <a:ext cx="3143144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Packages</a:t>
            </a:r>
          </a:p>
        </p:txBody>
      </p:sp>
      <p:sp>
        <p:nvSpPr>
          <p:cNvPr id="25" name="Freeform 25"/>
          <p:cNvSpPr/>
          <p:nvPr/>
        </p:nvSpPr>
        <p:spPr>
          <a:xfrm>
            <a:off x="477228" y="210245"/>
            <a:ext cx="1350695" cy="1636911"/>
          </a:xfrm>
          <a:custGeom>
            <a:avLst/>
            <a:gdLst/>
            <a:ahLst/>
            <a:cxnLst/>
            <a:rect l="l" t="t" r="r" b="b"/>
            <a:pathLst>
              <a:path w="1350695" h="1636911">
                <a:moveTo>
                  <a:pt x="0" y="0"/>
                </a:moveTo>
                <a:lnTo>
                  <a:pt x="1350695" y="0"/>
                </a:lnTo>
                <a:lnTo>
                  <a:pt x="1350695" y="1636910"/>
                </a:lnTo>
                <a:lnTo>
                  <a:pt x="0" y="1636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964" t="-24389" r="-40051" b="-26625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7546382" y="7170431"/>
            <a:ext cx="2427097" cy="242709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99473" cy="10384926"/>
            <a:chOff x="0" y="0"/>
            <a:chExt cx="26932630" cy="1384656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16" r="916"/>
            <a:stretch>
              <a:fillRect/>
            </a:stretch>
          </p:blipFill>
          <p:spPr>
            <a:xfrm>
              <a:off x="0" y="0"/>
              <a:ext cx="26932630" cy="1384656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2583" y="0"/>
            <a:ext cx="19360583" cy="10173241"/>
            <a:chOff x="0" y="0"/>
            <a:chExt cx="25814111" cy="1356432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02" r="1902"/>
            <a:stretch>
              <a:fillRect/>
            </a:stretch>
          </p:blipFill>
          <p:spPr>
            <a:xfrm>
              <a:off x="0" y="0"/>
              <a:ext cx="25814111" cy="1356432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139238" y="4953317"/>
            <a:ext cx="952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821448"/>
            <a:chOff x="0" y="0"/>
            <a:chExt cx="24384000" cy="1442859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552" r="7552"/>
            <a:stretch>
              <a:fillRect/>
            </a:stretch>
          </p:blipFill>
          <p:spPr>
            <a:xfrm>
              <a:off x="0" y="0"/>
              <a:ext cx="24384000" cy="1442859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914D16-7068-4806-BC9F-3E4A1B5AC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8000" cy="10838208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BD25FB-CC2C-4A20-A73F-2360A3AE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06" y="0"/>
            <a:ext cx="18323706" cy="1028700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DB2EE7-BF95-464C-B6C2-8364C9F7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" y="-102566"/>
            <a:ext cx="18284512" cy="10360991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81604" y="5589070"/>
            <a:ext cx="4919574" cy="4434512"/>
          </a:xfrm>
          <a:custGeom>
            <a:avLst/>
            <a:gdLst/>
            <a:ahLst/>
            <a:cxnLst/>
            <a:rect l="l" t="t" r="r" b="b"/>
            <a:pathLst>
              <a:path w="4919574" h="4434512">
                <a:moveTo>
                  <a:pt x="0" y="0"/>
                </a:moveTo>
                <a:lnTo>
                  <a:pt x="4919575" y="0"/>
                </a:lnTo>
                <a:lnTo>
                  <a:pt x="4919575" y="4434512"/>
                </a:lnTo>
                <a:lnTo>
                  <a:pt x="0" y="443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50" t="-91471" r="-298095" b="-4311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2193" y="1810289"/>
            <a:ext cx="4008986" cy="3634143"/>
            <a:chOff x="0" y="0"/>
            <a:chExt cx="1055865" cy="9571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5865" cy="957140"/>
            </a:xfrm>
            <a:custGeom>
              <a:avLst/>
              <a:gdLst/>
              <a:ahLst/>
              <a:cxnLst/>
              <a:rect l="l" t="t" r="r" b="b"/>
              <a:pathLst>
                <a:path w="1055865" h="957140">
                  <a:moveTo>
                    <a:pt x="102351" y="0"/>
                  </a:moveTo>
                  <a:lnTo>
                    <a:pt x="953514" y="0"/>
                  </a:lnTo>
                  <a:cubicBezTo>
                    <a:pt x="1010041" y="0"/>
                    <a:pt x="1055865" y="45824"/>
                    <a:pt x="1055865" y="102351"/>
                  </a:cubicBezTo>
                  <a:lnTo>
                    <a:pt x="1055865" y="854790"/>
                  </a:lnTo>
                  <a:cubicBezTo>
                    <a:pt x="1055865" y="881935"/>
                    <a:pt x="1045081" y="907968"/>
                    <a:pt x="1025887" y="927163"/>
                  </a:cubicBezTo>
                  <a:cubicBezTo>
                    <a:pt x="1006692" y="946357"/>
                    <a:pt x="980659" y="957140"/>
                    <a:pt x="953514" y="957140"/>
                  </a:cubicBezTo>
                  <a:lnTo>
                    <a:pt x="102351" y="957140"/>
                  </a:lnTo>
                  <a:cubicBezTo>
                    <a:pt x="75205" y="957140"/>
                    <a:pt x="49172" y="946357"/>
                    <a:pt x="29978" y="927163"/>
                  </a:cubicBezTo>
                  <a:cubicBezTo>
                    <a:pt x="10783" y="907968"/>
                    <a:pt x="0" y="881935"/>
                    <a:pt x="0" y="854790"/>
                  </a:cubicBezTo>
                  <a:lnTo>
                    <a:pt x="0" y="102351"/>
                  </a:lnTo>
                  <a:cubicBezTo>
                    <a:pt x="0" y="75205"/>
                    <a:pt x="10783" y="49172"/>
                    <a:pt x="29978" y="29978"/>
                  </a:cubicBezTo>
                  <a:cubicBezTo>
                    <a:pt x="49172" y="10783"/>
                    <a:pt x="75205" y="0"/>
                    <a:pt x="102351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055865" cy="1004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313859" y="2201057"/>
            <a:ext cx="1565653" cy="2841423"/>
          </a:xfrm>
          <a:custGeom>
            <a:avLst/>
            <a:gdLst/>
            <a:ahLst/>
            <a:cxnLst/>
            <a:rect l="l" t="t" r="r" b="b"/>
            <a:pathLst>
              <a:path w="1565653" h="2841423">
                <a:moveTo>
                  <a:pt x="0" y="0"/>
                </a:moveTo>
                <a:lnTo>
                  <a:pt x="1565653" y="0"/>
                </a:lnTo>
                <a:lnTo>
                  <a:pt x="1565653" y="2841423"/>
                </a:lnTo>
                <a:lnTo>
                  <a:pt x="0" y="2841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1248" t="-60525" r="-701559" b="-25544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387454" y="858694"/>
            <a:ext cx="759768" cy="29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607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Log out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124705" y="848328"/>
            <a:ext cx="1285267" cy="360743"/>
            <a:chOff x="0" y="0"/>
            <a:chExt cx="6909363" cy="1939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124705" y="848328"/>
            <a:ext cx="1285267" cy="360743"/>
            <a:chOff x="0" y="0"/>
            <a:chExt cx="6909363" cy="19392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6124705" y="848328"/>
            <a:ext cx="1285267" cy="360743"/>
            <a:chOff x="0" y="0"/>
            <a:chExt cx="6909363" cy="19392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9559644" y="3627360"/>
            <a:ext cx="927242" cy="925055"/>
          </a:xfrm>
          <a:custGeom>
            <a:avLst/>
            <a:gdLst/>
            <a:ahLst/>
            <a:cxnLst/>
            <a:rect l="l" t="t" r="r" b="b"/>
            <a:pathLst>
              <a:path w="927242" h="925055">
                <a:moveTo>
                  <a:pt x="0" y="0"/>
                </a:moveTo>
                <a:lnTo>
                  <a:pt x="927241" y="0"/>
                </a:lnTo>
                <a:lnTo>
                  <a:pt x="927241" y="925055"/>
                </a:lnTo>
                <a:lnTo>
                  <a:pt x="0" y="925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</p:sp>
      <p:sp>
        <p:nvSpPr>
          <p:cNvPr id="24" name="TextBox 24"/>
          <p:cNvSpPr txBox="1"/>
          <p:nvPr/>
        </p:nvSpPr>
        <p:spPr>
          <a:xfrm>
            <a:off x="8774413" y="2773367"/>
            <a:ext cx="2497703" cy="55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32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Feeled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89252" y="2773367"/>
            <a:ext cx="361013" cy="55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32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38090" y="3783651"/>
            <a:ext cx="863339" cy="55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32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70%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7B0C8AB-9BF6-4412-B96E-4997381F3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320657" cy="1028700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4752" y="909673"/>
            <a:ext cx="8467654" cy="84676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421765" y="1461774"/>
            <a:ext cx="7420641" cy="6669301"/>
          </a:xfrm>
          <a:custGeom>
            <a:avLst/>
            <a:gdLst/>
            <a:ahLst/>
            <a:cxnLst/>
            <a:rect l="l" t="t" r="r" b="b"/>
            <a:pathLst>
              <a:path w="7420641" h="6669301">
                <a:moveTo>
                  <a:pt x="0" y="0"/>
                </a:moveTo>
                <a:lnTo>
                  <a:pt x="7420641" y="0"/>
                </a:lnTo>
                <a:lnTo>
                  <a:pt x="7420641" y="6669301"/>
                </a:lnTo>
                <a:lnTo>
                  <a:pt x="0" y="6669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473093" y="8833329"/>
            <a:ext cx="1900642" cy="19006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85708" y="78379"/>
            <a:ext cx="1900642" cy="19006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43868" y="9783650"/>
            <a:ext cx="1900642" cy="19006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347005"/>
            <a:ext cx="7511600" cy="1567828"/>
            <a:chOff x="0" y="0"/>
            <a:chExt cx="1978364" cy="4129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78364" cy="412926"/>
            </a:xfrm>
            <a:custGeom>
              <a:avLst/>
              <a:gdLst/>
              <a:ahLst/>
              <a:cxnLst/>
              <a:rect l="l" t="t" r="r" b="b"/>
              <a:pathLst>
                <a:path w="1978364" h="412926">
                  <a:moveTo>
                    <a:pt x="52564" y="0"/>
                  </a:moveTo>
                  <a:lnTo>
                    <a:pt x="1925800" y="0"/>
                  </a:lnTo>
                  <a:cubicBezTo>
                    <a:pt x="1954830" y="0"/>
                    <a:pt x="1978364" y="23534"/>
                    <a:pt x="1978364" y="52564"/>
                  </a:cubicBezTo>
                  <a:lnTo>
                    <a:pt x="1978364" y="360362"/>
                  </a:lnTo>
                  <a:cubicBezTo>
                    <a:pt x="1978364" y="374303"/>
                    <a:pt x="1972826" y="387673"/>
                    <a:pt x="1962968" y="397530"/>
                  </a:cubicBezTo>
                  <a:cubicBezTo>
                    <a:pt x="1953111" y="407388"/>
                    <a:pt x="1939741" y="412926"/>
                    <a:pt x="1925800" y="412926"/>
                  </a:cubicBezTo>
                  <a:lnTo>
                    <a:pt x="52564" y="412926"/>
                  </a:lnTo>
                  <a:cubicBezTo>
                    <a:pt x="38623" y="412926"/>
                    <a:pt x="25253" y="407388"/>
                    <a:pt x="15396" y="397530"/>
                  </a:cubicBezTo>
                  <a:cubicBezTo>
                    <a:pt x="5538" y="387673"/>
                    <a:pt x="0" y="374303"/>
                    <a:pt x="0" y="360362"/>
                  </a:cubicBezTo>
                  <a:lnTo>
                    <a:pt x="0" y="52564"/>
                  </a:lnTo>
                  <a:cubicBezTo>
                    <a:pt x="0" y="38623"/>
                    <a:pt x="5538" y="25253"/>
                    <a:pt x="15396" y="15396"/>
                  </a:cubicBezTo>
                  <a:cubicBezTo>
                    <a:pt x="25253" y="5538"/>
                    <a:pt x="38623" y="0"/>
                    <a:pt x="52564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978364" cy="46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477228" y="210245"/>
            <a:ext cx="1350695" cy="1636911"/>
          </a:xfrm>
          <a:custGeom>
            <a:avLst/>
            <a:gdLst/>
            <a:ahLst/>
            <a:cxnLst/>
            <a:rect l="l" t="t" r="r" b="b"/>
            <a:pathLst>
              <a:path w="1350695" h="1636911">
                <a:moveTo>
                  <a:pt x="0" y="0"/>
                </a:moveTo>
                <a:lnTo>
                  <a:pt x="1350695" y="0"/>
                </a:lnTo>
                <a:lnTo>
                  <a:pt x="1350695" y="1636910"/>
                </a:lnTo>
                <a:lnTo>
                  <a:pt x="0" y="163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964" t="-24389" r="-40051" b="-26625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3654032"/>
            <a:ext cx="8115300" cy="1489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64"/>
              </a:lnSpc>
              <a:spcBef>
                <a:spcPct val="0"/>
              </a:spcBef>
            </a:pPr>
            <a:r>
              <a:rPr lang="en-US" sz="8760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Dr.Mine: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7241" y="5648943"/>
            <a:ext cx="6934517" cy="88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sz="2546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WEB APP FOR MENTAL HEALTH WELL-BEING</a:t>
            </a:r>
          </a:p>
        </p:txBody>
      </p:sp>
    </p:spTree>
  </p:cSld>
  <p:clrMapOvr>
    <a:masterClrMapping/>
  </p:clrMapOvr>
  <p:transition spd="slow">
    <p:cover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667731" y="517039"/>
            <a:ext cx="6627513" cy="10627208"/>
          </a:xfrm>
          <a:custGeom>
            <a:avLst/>
            <a:gdLst/>
            <a:ahLst/>
            <a:cxnLst/>
            <a:rect l="l" t="t" r="r" b="b"/>
            <a:pathLst>
              <a:path w="6627513" h="10627208">
                <a:moveTo>
                  <a:pt x="0" y="0"/>
                </a:moveTo>
                <a:lnTo>
                  <a:pt x="6627513" y="0"/>
                </a:lnTo>
                <a:lnTo>
                  <a:pt x="6627513" y="10627208"/>
                </a:lnTo>
                <a:lnTo>
                  <a:pt x="0" y="10627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5418298" y="2964205"/>
            <a:ext cx="7451405" cy="6294095"/>
            <a:chOff x="0" y="0"/>
            <a:chExt cx="9935206" cy="839212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7765" b="7765"/>
            <a:stretch>
              <a:fillRect/>
            </a:stretch>
          </p:blipFill>
          <p:spPr>
            <a:xfrm>
              <a:off x="0" y="0"/>
              <a:ext cx="9935206" cy="8392127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flipV="1">
            <a:off x="6162854" y="1120403"/>
            <a:ext cx="5637266" cy="1242109"/>
          </a:xfrm>
          <a:custGeom>
            <a:avLst/>
            <a:gdLst/>
            <a:ahLst/>
            <a:cxnLst/>
            <a:rect l="l" t="t" r="r" b="b"/>
            <a:pathLst>
              <a:path w="5637266" h="1242109">
                <a:moveTo>
                  <a:pt x="0" y="1242109"/>
                </a:moveTo>
                <a:lnTo>
                  <a:pt x="5637266" y="1242109"/>
                </a:lnTo>
                <a:lnTo>
                  <a:pt x="5637266" y="0"/>
                </a:lnTo>
                <a:lnTo>
                  <a:pt x="0" y="0"/>
                </a:lnTo>
                <a:lnTo>
                  <a:pt x="0" y="12421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33327" y="1351187"/>
            <a:ext cx="4896322" cy="7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5"/>
              </a:lnSpc>
              <a:spcBef>
                <a:spcPct val="0"/>
              </a:spcBef>
            </a:pPr>
            <a:r>
              <a:rPr lang="en-US" sz="524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Dr.Mine Logo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085435" y="-1085435"/>
            <a:ext cx="2170870" cy="21708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5126" y="9597528"/>
            <a:ext cx="2170870" cy="21708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C9E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86586" y="-1085435"/>
            <a:ext cx="2427097" cy="242709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045752" y="8845059"/>
            <a:ext cx="2427097" cy="242709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5435" y="-1085435"/>
            <a:ext cx="2170870" cy="21708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55126" y="9597528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C9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86586" y="-1085435"/>
            <a:ext cx="2427097" cy="24270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45752" y="8845059"/>
            <a:ext cx="2427097" cy="24270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95431" y="835496"/>
            <a:ext cx="8009562" cy="800956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C9E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14400" y="3991594"/>
            <a:ext cx="8009562" cy="800956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C9E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469319" y="3256170"/>
            <a:ext cx="13349362" cy="339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1"/>
              </a:lnSpc>
              <a:spcBef>
                <a:spcPct val="0"/>
              </a:spcBef>
            </a:pPr>
            <a:r>
              <a:rPr lang="en-US" sz="1987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  <p:transition spd="slow">
    <p:cover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2219" y="-108015"/>
            <a:ext cx="7913413" cy="79134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C8C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0878" y="1632687"/>
            <a:ext cx="8299987" cy="7625613"/>
          </a:xfrm>
          <a:custGeom>
            <a:avLst/>
            <a:gdLst/>
            <a:ahLst/>
            <a:cxnLst/>
            <a:rect l="l" t="t" r="r" b="b"/>
            <a:pathLst>
              <a:path w="8299987" h="7625613">
                <a:moveTo>
                  <a:pt x="0" y="0"/>
                </a:moveTo>
                <a:lnTo>
                  <a:pt x="8299988" y="0"/>
                </a:lnTo>
                <a:lnTo>
                  <a:pt x="8299988" y="7625613"/>
                </a:lnTo>
                <a:lnTo>
                  <a:pt x="0" y="762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60445" y="3251813"/>
            <a:ext cx="5470017" cy="501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Dr.Mine offers personalized recommendations for movies, books, music, and meditations tailored to your specific mood. Our Ai chatbot and journaling tools empower you to understand your emotions and build a happier, healthier you.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it's your all-in-one tool for emotional and mental health well-being.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088430" y="-1746157"/>
            <a:ext cx="2170870" cy="21708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60445" y="9509476"/>
            <a:ext cx="2170870" cy="21708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960445" y="1713805"/>
            <a:ext cx="6838558" cy="113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27"/>
              </a:lnSpc>
              <a:spcBef>
                <a:spcPct val="0"/>
              </a:spcBef>
            </a:pPr>
            <a:r>
              <a:rPr lang="en-US" sz="6591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INTRODUCTION:</a:t>
            </a:r>
          </a:p>
        </p:txBody>
      </p:sp>
      <p:sp>
        <p:nvSpPr>
          <p:cNvPr id="14" name="Freeform 14"/>
          <p:cNvSpPr/>
          <p:nvPr/>
        </p:nvSpPr>
        <p:spPr>
          <a:xfrm>
            <a:off x="477228" y="210245"/>
            <a:ext cx="1350695" cy="1636911"/>
          </a:xfrm>
          <a:custGeom>
            <a:avLst/>
            <a:gdLst/>
            <a:ahLst/>
            <a:cxnLst/>
            <a:rect l="l" t="t" r="r" b="b"/>
            <a:pathLst>
              <a:path w="1350695" h="1636911">
                <a:moveTo>
                  <a:pt x="0" y="0"/>
                </a:moveTo>
                <a:lnTo>
                  <a:pt x="1350695" y="0"/>
                </a:lnTo>
                <a:lnTo>
                  <a:pt x="1350695" y="1636910"/>
                </a:lnTo>
                <a:lnTo>
                  <a:pt x="0" y="163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964" t="-24389" r="-40051" b="-26625"/>
            </a:stretch>
          </a:blipFill>
        </p:spPr>
      </p:sp>
    </p:spTree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08036"/>
            <a:ext cx="6513299" cy="3213729"/>
            <a:chOff x="0" y="0"/>
            <a:chExt cx="8684398" cy="4284972"/>
          </a:xfrm>
        </p:grpSpPr>
        <p:sp>
          <p:nvSpPr>
            <p:cNvPr id="3" name="TextBox 3"/>
            <p:cNvSpPr txBox="1"/>
            <p:nvPr/>
          </p:nvSpPr>
          <p:spPr>
            <a:xfrm>
              <a:off x="0" y="1277400"/>
              <a:ext cx="8684398" cy="300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11333E"/>
                  </a:solidFill>
                  <a:latin typeface="Inter"/>
                  <a:ea typeface="Inter"/>
                  <a:cs typeface="Inter"/>
                  <a:sym typeface="Inter"/>
                </a:rPr>
                <a:t>Recommendation System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11333E"/>
                  </a:solidFill>
                  <a:latin typeface="Inter"/>
                  <a:ea typeface="Inter"/>
                  <a:cs typeface="Inter"/>
                  <a:sym typeface="Inter"/>
                </a:rPr>
                <a:t>Ai chatbot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11333E"/>
                  </a:solidFill>
                  <a:latin typeface="Inter"/>
                  <a:ea typeface="Inter"/>
                  <a:cs typeface="Inter"/>
                  <a:sym typeface="Inter"/>
                </a:rPr>
                <a:t>Journal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11333E"/>
                  </a:solidFill>
                  <a:latin typeface="Inter"/>
                  <a:ea typeface="Inter"/>
                  <a:cs typeface="Inter"/>
                  <a:sym typeface="Inter"/>
                </a:rPr>
                <a:t>Meditation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11333E"/>
                  </a:solidFill>
                  <a:latin typeface="Inter"/>
                  <a:ea typeface="Inter"/>
                  <a:cs typeface="Inter"/>
                  <a:sym typeface="Inter"/>
                </a:rPr>
                <a:t>Profile dashboard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553689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  <a:spcBef>
                  <a:spcPct val="0"/>
                </a:spcBef>
              </a:pPr>
              <a:r>
                <a:rPr lang="en-US" sz="4799" b="1">
                  <a:solidFill>
                    <a:srgbClr val="11333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FEATURES: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85435" y="-1085435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97528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7228" y="210245"/>
            <a:ext cx="1350695" cy="1636911"/>
          </a:xfrm>
          <a:custGeom>
            <a:avLst/>
            <a:gdLst/>
            <a:ahLst/>
            <a:cxnLst/>
            <a:rect l="l" t="t" r="r" b="b"/>
            <a:pathLst>
              <a:path w="1350695" h="1636911">
                <a:moveTo>
                  <a:pt x="0" y="0"/>
                </a:moveTo>
                <a:lnTo>
                  <a:pt x="1350695" y="0"/>
                </a:lnTo>
                <a:lnTo>
                  <a:pt x="1350695" y="1636910"/>
                </a:lnTo>
                <a:lnTo>
                  <a:pt x="0" y="163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964" t="-24389" r="-40051" b="-2662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008607" y="1176458"/>
            <a:ext cx="6250693" cy="625069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458591" y="2362748"/>
            <a:ext cx="6093944" cy="6895552"/>
          </a:xfrm>
          <a:custGeom>
            <a:avLst/>
            <a:gdLst/>
            <a:ahLst/>
            <a:cxnLst/>
            <a:rect l="l" t="t" r="r" b="b"/>
            <a:pathLst>
              <a:path w="6093944" h="6895552">
                <a:moveTo>
                  <a:pt x="0" y="0"/>
                </a:moveTo>
                <a:lnTo>
                  <a:pt x="6093944" y="0"/>
                </a:lnTo>
                <a:lnTo>
                  <a:pt x="6093944" y="6895552"/>
                </a:lnTo>
                <a:lnTo>
                  <a:pt x="0" y="6895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386586" y="-1250639"/>
            <a:ext cx="2427097" cy="242709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914335" y="1552080"/>
            <a:ext cx="8344965" cy="6696834"/>
          </a:xfrm>
          <a:custGeom>
            <a:avLst/>
            <a:gdLst/>
            <a:ahLst/>
            <a:cxnLst/>
            <a:rect l="l" t="t" r="r" b="b"/>
            <a:pathLst>
              <a:path w="8344965" h="6696834">
                <a:moveTo>
                  <a:pt x="0" y="0"/>
                </a:moveTo>
                <a:lnTo>
                  <a:pt x="8344965" y="0"/>
                </a:lnTo>
                <a:lnTo>
                  <a:pt x="8344965" y="6696834"/>
                </a:lnTo>
                <a:lnTo>
                  <a:pt x="0" y="6696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77228" y="210245"/>
            <a:ext cx="1350695" cy="1636911"/>
          </a:xfrm>
          <a:custGeom>
            <a:avLst/>
            <a:gdLst/>
            <a:ahLst/>
            <a:cxnLst/>
            <a:rect l="l" t="t" r="r" b="b"/>
            <a:pathLst>
              <a:path w="1350695" h="1636911">
                <a:moveTo>
                  <a:pt x="0" y="0"/>
                </a:moveTo>
                <a:lnTo>
                  <a:pt x="1350695" y="0"/>
                </a:lnTo>
                <a:lnTo>
                  <a:pt x="1350695" y="1636910"/>
                </a:lnTo>
                <a:lnTo>
                  <a:pt x="0" y="163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964" t="-24389" r="-40051" b="-2662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27923" y="2122264"/>
            <a:ext cx="8332825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Recommendation System: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27923" y="3507186"/>
            <a:ext cx="5536108" cy="453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7"/>
              </a:lnSpc>
            </a:pPr>
            <a:r>
              <a:rPr lang="en-US" sz="259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Recommendation System recommends movies, books, music according to the specified user mood.</a:t>
            </a:r>
          </a:p>
          <a:p>
            <a:pPr algn="l">
              <a:lnSpc>
                <a:spcPts val="3637"/>
              </a:lnSpc>
            </a:pPr>
            <a:r>
              <a:rPr lang="en-US" sz="259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Example: Feeling sad? Dr.Mine suggests uplifting movies, calming music, and help you to find the peace within you with the help of meditation.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endParaRPr lang="en-US" sz="2598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44000" y="1383940"/>
            <a:ext cx="8464110" cy="6750128"/>
          </a:xfrm>
          <a:custGeom>
            <a:avLst/>
            <a:gdLst/>
            <a:ahLst/>
            <a:cxnLst/>
            <a:rect l="l" t="t" r="r" b="b"/>
            <a:pathLst>
              <a:path w="8464110" h="6750128">
                <a:moveTo>
                  <a:pt x="0" y="0"/>
                </a:moveTo>
                <a:lnTo>
                  <a:pt x="8464110" y="0"/>
                </a:lnTo>
                <a:lnTo>
                  <a:pt x="8464110" y="6750128"/>
                </a:lnTo>
                <a:lnTo>
                  <a:pt x="0" y="675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27923" y="1757720"/>
            <a:ext cx="743771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Ai Chatbot: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27923" y="3076997"/>
            <a:ext cx="6531284" cy="458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067" lvl="1" indent="-281034" algn="l">
              <a:lnSpc>
                <a:spcPts val="3644"/>
              </a:lnSpc>
              <a:buFont typeface="Arial"/>
              <a:buChar char="•"/>
            </a:pPr>
            <a:r>
              <a:rPr lang="en-US" sz="2603" b="1">
                <a:solidFill>
                  <a:srgbClr val="11333E"/>
                </a:solidFill>
                <a:latin typeface="Inter Medium"/>
                <a:ea typeface="Inter Medium"/>
                <a:cs typeface="Inter Medium"/>
                <a:sym typeface="Inter Medium"/>
              </a:rPr>
              <a:t>Benefit:</a:t>
            </a:r>
            <a:r>
              <a:rPr lang="en-US" sz="2603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 Accessible, non-judgmental listening and conversation, promoting emotional well-being and interact with user freely.</a:t>
            </a:r>
          </a:p>
          <a:p>
            <a:pPr marL="562067" lvl="1" indent="-281034" algn="l">
              <a:lnSpc>
                <a:spcPts val="3644"/>
              </a:lnSpc>
              <a:buFont typeface="Arial"/>
              <a:buChar char="•"/>
            </a:pPr>
            <a:r>
              <a:rPr lang="en-US" sz="2603" b="1">
                <a:solidFill>
                  <a:srgbClr val="11333E"/>
                </a:solidFill>
                <a:latin typeface="Inter Medium"/>
                <a:ea typeface="Inter Medium"/>
                <a:cs typeface="Inter Medium"/>
                <a:sym typeface="Inter Medium"/>
              </a:rPr>
              <a:t>Feature: </a:t>
            </a:r>
            <a:r>
              <a:rPr lang="en-US" sz="2603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AI chatbot provides 24/7 emotional support and guidance.</a:t>
            </a:r>
          </a:p>
          <a:p>
            <a:pPr marL="562067" lvl="1" indent="-281034" algn="l">
              <a:lnSpc>
                <a:spcPts val="3644"/>
              </a:lnSpc>
              <a:buFont typeface="Arial"/>
              <a:buChar char="•"/>
            </a:pPr>
            <a:r>
              <a:rPr lang="en-US" sz="2603" b="1">
                <a:solidFill>
                  <a:srgbClr val="11333E"/>
                </a:solidFill>
                <a:latin typeface="Inter Medium"/>
                <a:ea typeface="Inter Medium"/>
                <a:cs typeface="Inter Medium"/>
                <a:sym typeface="Inter Medium"/>
              </a:rPr>
              <a:t>Example:</a:t>
            </a:r>
            <a:r>
              <a:rPr lang="en-US" sz="2603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 Feeling anxious? The chatbot offers calming techniques and encourages positive self-talk.</a:t>
            </a:r>
          </a:p>
          <a:p>
            <a:pPr algn="l">
              <a:lnSpc>
                <a:spcPts val="3644"/>
              </a:lnSpc>
            </a:pPr>
            <a:endParaRPr lang="en-US" sz="2603">
              <a:solidFill>
                <a:srgbClr val="11333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77228" y="210245"/>
            <a:ext cx="1350695" cy="1636911"/>
          </a:xfrm>
          <a:custGeom>
            <a:avLst/>
            <a:gdLst/>
            <a:ahLst/>
            <a:cxnLst/>
            <a:rect l="l" t="t" r="r" b="b"/>
            <a:pathLst>
              <a:path w="1350695" h="1636911">
                <a:moveTo>
                  <a:pt x="0" y="0"/>
                </a:moveTo>
                <a:lnTo>
                  <a:pt x="1350695" y="0"/>
                </a:lnTo>
                <a:lnTo>
                  <a:pt x="1350695" y="1636910"/>
                </a:lnTo>
                <a:lnTo>
                  <a:pt x="0" y="163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964" t="-24389" r="-40051" b="-26625"/>
            </a:stretch>
          </a:blipFill>
        </p:spPr>
      </p:sp>
    </p:spTree>
  </p:cSld>
  <p:clrMapOvr>
    <a:masterClrMapping/>
  </p:clrMapOvr>
  <p:transition spd="slow"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953485" y="1890879"/>
            <a:ext cx="7392320" cy="6505242"/>
          </a:xfrm>
          <a:custGeom>
            <a:avLst/>
            <a:gdLst/>
            <a:ahLst/>
            <a:cxnLst/>
            <a:rect l="l" t="t" r="r" b="b"/>
            <a:pathLst>
              <a:path w="7392320" h="6505242">
                <a:moveTo>
                  <a:pt x="0" y="0"/>
                </a:moveTo>
                <a:lnTo>
                  <a:pt x="7392320" y="0"/>
                </a:lnTo>
                <a:lnTo>
                  <a:pt x="7392320" y="6505242"/>
                </a:lnTo>
                <a:lnTo>
                  <a:pt x="0" y="650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27923" y="3291426"/>
            <a:ext cx="6513299" cy="363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A dedicated space for users to express themselves and track their emotional journey.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Promotes self-reflection, emotional processing, and mood management over time.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Users can write about their day, identify triggers, and set goals for improvement.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27923" y="1800955"/>
            <a:ext cx="743771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Journal:</a:t>
            </a:r>
          </a:p>
        </p:txBody>
      </p:sp>
      <p:sp>
        <p:nvSpPr>
          <p:cNvPr id="14" name="Freeform 14"/>
          <p:cNvSpPr/>
          <p:nvPr/>
        </p:nvSpPr>
        <p:spPr>
          <a:xfrm>
            <a:off x="477228" y="210245"/>
            <a:ext cx="1350695" cy="1636911"/>
          </a:xfrm>
          <a:custGeom>
            <a:avLst/>
            <a:gdLst/>
            <a:ahLst/>
            <a:cxnLst/>
            <a:rect l="l" t="t" r="r" b="b"/>
            <a:pathLst>
              <a:path w="1350695" h="1636911">
                <a:moveTo>
                  <a:pt x="0" y="0"/>
                </a:moveTo>
                <a:lnTo>
                  <a:pt x="1350695" y="0"/>
                </a:lnTo>
                <a:lnTo>
                  <a:pt x="1350695" y="1636910"/>
                </a:lnTo>
                <a:lnTo>
                  <a:pt x="0" y="163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964" t="-24389" r="-40051" b="-26625"/>
            </a:stretch>
          </a:blipFill>
        </p:spPr>
      </p:sp>
    </p:spTree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97863" y="1000063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73238" y="-769839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99505" y="9638061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54768" y="1569844"/>
            <a:ext cx="2596904" cy="25969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990368" y="-769839"/>
            <a:ext cx="2170870" cy="217087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77228" y="210245"/>
            <a:ext cx="1350695" cy="1636911"/>
          </a:xfrm>
          <a:custGeom>
            <a:avLst/>
            <a:gdLst/>
            <a:ahLst/>
            <a:cxnLst/>
            <a:rect l="l" t="t" r="r" b="b"/>
            <a:pathLst>
              <a:path w="1350695" h="1636911">
                <a:moveTo>
                  <a:pt x="0" y="0"/>
                </a:moveTo>
                <a:lnTo>
                  <a:pt x="1350695" y="0"/>
                </a:lnTo>
                <a:lnTo>
                  <a:pt x="1350695" y="1636910"/>
                </a:lnTo>
                <a:lnTo>
                  <a:pt x="0" y="163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964" t="-24389" r="-40051" b="-26625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131442" y="1619379"/>
            <a:ext cx="6625347" cy="7048242"/>
          </a:xfrm>
          <a:custGeom>
            <a:avLst/>
            <a:gdLst/>
            <a:ahLst/>
            <a:cxnLst/>
            <a:rect l="l" t="t" r="r" b="b"/>
            <a:pathLst>
              <a:path w="6625347" h="7048242">
                <a:moveTo>
                  <a:pt x="0" y="0"/>
                </a:moveTo>
                <a:lnTo>
                  <a:pt x="6625347" y="0"/>
                </a:lnTo>
                <a:lnTo>
                  <a:pt x="6625347" y="7048242"/>
                </a:lnTo>
                <a:lnTo>
                  <a:pt x="0" y="7048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827923" y="3034917"/>
            <a:ext cx="7846368" cy="501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Guided Meditations: </a:t>
            </a: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Offer a library of guided meditations tailored to different moods, needs, and goals for stress, sleep, focus, and more.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11333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Meditation Timer:</a:t>
            </a: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 Provide a simple timer to facilitate self-guided meditation practice with choose calming sounds, and simply be.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11333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Progress Tracking: </a:t>
            </a: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Allow users to track their meditation frequency and duration over time.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18981" y="1751905"/>
            <a:ext cx="7530087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Meditation Session:</a:t>
            </a:r>
          </a:p>
        </p:txBody>
      </p:sp>
    </p:spTree>
  </p:cSld>
  <p:clrMapOvr>
    <a:masterClrMapping/>
  </p:clrMapOvr>
  <p:transition spd="slow"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248" y="1622880"/>
            <a:ext cx="7054261" cy="70542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9112" y="1966451"/>
            <a:ext cx="6896736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Profile Dashboard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7195" y="3279248"/>
            <a:ext cx="8338458" cy="546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030" lvl="1" indent="-280515" algn="l">
              <a:lnSpc>
                <a:spcPts val="3637"/>
              </a:lnSpc>
              <a:buFont typeface="Arial"/>
              <a:buChar char="•"/>
            </a:pPr>
            <a:r>
              <a:rPr lang="en-US" sz="2598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Feature:</a:t>
            </a:r>
            <a:r>
              <a:rPr lang="en-US" sz="259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Visualizes mood trends and progress through interactive graphical circle charts.</a:t>
            </a:r>
          </a:p>
          <a:p>
            <a:pPr marL="561030" lvl="1" indent="-280515" algn="l">
              <a:lnSpc>
                <a:spcPts val="3637"/>
              </a:lnSpc>
              <a:buFont typeface="Arial"/>
              <a:buChar char="•"/>
            </a:pPr>
            <a:r>
              <a:rPr lang="en-US" sz="2598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Graphical Representation: </a:t>
            </a:r>
            <a:r>
              <a:rPr lang="en-US" sz="259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Show trends in mood over days, weeks, or months.</a:t>
            </a:r>
          </a:p>
          <a:p>
            <a:pPr marL="561030" lvl="1" indent="-280515" algn="l">
              <a:lnSpc>
                <a:spcPts val="3637"/>
              </a:lnSpc>
              <a:buFont typeface="Arial"/>
              <a:buChar char="•"/>
            </a:pPr>
            <a:r>
              <a:rPr lang="en-US" sz="2598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Privacy and Security: </a:t>
            </a:r>
            <a:r>
              <a:rPr lang="en-US" sz="259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Ensure that user data is displayed securely and privately within the dashboard.</a:t>
            </a:r>
          </a:p>
          <a:p>
            <a:pPr marL="561030" lvl="1" indent="-280515" algn="l">
              <a:lnSpc>
                <a:spcPts val="3637"/>
              </a:lnSpc>
              <a:buFont typeface="Arial"/>
              <a:buChar char="•"/>
            </a:pPr>
            <a:r>
              <a:rPr lang="en-US" sz="2598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Actionable Insights:</a:t>
            </a:r>
            <a:r>
              <a:rPr lang="en-US" sz="259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Provide suggestions or resources based on the data displayed in the dashboard to empower users to take action and improve their well-being.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endParaRPr lang="en-US" sz="2598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999505" y="9638061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C9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990368" y="-769839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C9E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142170" y="-875190"/>
            <a:ext cx="2170870" cy="21708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80F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77228" y="210245"/>
            <a:ext cx="1350695" cy="1636911"/>
          </a:xfrm>
          <a:custGeom>
            <a:avLst/>
            <a:gdLst/>
            <a:ahLst/>
            <a:cxnLst/>
            <a:rect l="l" t="t" r="r" b="b"/>
            <a:pathLst>
              <a:path w="1350695" h="1636911">
                <a:moveTo>
                  <a:pt x="0" y="0"/>
                </a:moveTo>
                <a:lnTo>
                  <a:pt x="1350695" y="0"/>
                </a:lnTo>
                <a:lnTo>
                  <a:pt x="1350695" y="1636910"/>
                </a:lnTo>
                <a:lnTo>
                  <a:pt x="0" y="163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964" t="-24389" r="-40051" b="-26625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503450" y="8358361"/>
            <a:ext cx="3014074" cy="30140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C9E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390</Words>
  <Application>Microsoft Office PowerPoint</Application>
  <PresentationFormat>Custom</PresentationFormat>
  <Paragraphs>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Inter</vt:lpstr>
      <vt:lpstr>Inter Medium</vt:lpstr>
      <vt:lpstr>Calibri</vt:lpstr>
      <vt:lpstr>Arial</vt:lpstr>
      <vt:lpstr>Poppins Bold</vt:lpstr>
      <vt:lpstr>Inter Bold</vt:lpstr>
      <vt:lpstr>Canva Sans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Colorful Simple Illustrative Identifying Signs of Mental Health Presentation</dc:title>
  <cp:lastModifiedBy>Atharva Kamble</cp:lastModifiedBy>
  <cp:revision>4</cp:revision>
  <dcterms:created xsi:type="dcterms:W3CDTF">2006-08-16T00:00:00Z</dcterms:created>
  <dcterms:modified xsi:type="dcterms:W3CDTF">2025-04-21T07:51:14Z</dcterms:modified>
  <dc:identifier>DAF7g-0wov0</dc:identifier>
</cp:coreProperties>
</file>